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17"/>
  </p:handoutMasterIdLst>
  <p:sldIdLst>
    <p:sldId id="256" r:id="rId2"/>
    <p:sldId id="257" r:id="rId3"/>
    <p:sldId id="258" r:id="rId4"/>
    <p:sldId id="262" r:id="rId5"/>
    <p:sldId id="259" r:id="rId6"/>
    <p:sldId id="260" r:id="rId7"/>
    <p:sldId id="271" r:id="rId8"/>
    <p:sldId id="270" r:id="rId9"/>
    <p:sldId id="272" r:id="rId10"/>
    <p:sldId id="261" r:id="rId11"/>
    <p:sldId id="263" r:id="rId12"/>
    <p:sldId id="266" r:id="rId13"/>
    <p:sldId id="267" r:id="rId14"/>
    <p:sldId id="268" r:id="rId15"/>
    <p:sldId id="269" r:id="rId16"/>
  </p:sldIdLst>
  <p:sldSz cx="9144000" cy="6858000" type="screen4x3"/>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984" y="-67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2306" tIns="46153" rIns="92306" bIns="46153"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4820"/>
          </a:xfrm>
          <a:prstGeom prst="rect">
            <a:avLst/>
          </a:prstGeom>
        </p:spPr>
        <p:txBody>
          <a:bodyPr vert="horz" lIns="92306" tIns="46153" rIns="92306" bIns="46153" rtlCol="0"/>
          <a:lstStyle>
            <a:lvl1pPr algn="r">
              <a:defRPr sz="1200"/>
            </a:lvl1pPr>
          </a:lstStyle>
          <a:p>
            <a:fld id="{B9092919-4742-473A-9BA2-037A90BF595B}" type="datetimeFigureOut">
              <a:rPr lang="en-US" smtClean="0"/>
              <a:pPr/>
              <a:t>1/13/2016</a:t>
            </a:fld>
            <a:endParaRPr lang="en-US"/>
          </a:p>
        </p:txBody>
      </p:sp>
      <p:sp>
        <p:nvSpPr>
          <p:cNvPr id="4" name="Footer Placeholder 3"/>
          <p:cNvSpPr>
            <a:spLocks noGrp="1"/>
          </p:cNvSpPr>
          <p:nvPr>
            <p:ph type="ftr" sz="quarter" idx="2"/>
          </p:nvPr>
        </p:nvSpPr>
        <p:spPr>
          <a:xfrm>
            <a:off x="0" y="8829966"/>
            <a:ext cx="2971800" cy="464820"/>
          </a:xfrm>
          <a:prstGeom prst="rect">
            <a:avLst/>
          </a:prstGeom>
        </p:spPr>
        <p:txBody>
          <a:bodyPr vert="horz" lIns="92306" tIns="46153" rIns="92306" bIns="46153"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29966"/>
            <a:ext cx="2971800" cy="464820"/>
          </a:xfrm>
          <a:prstGeom prst="rect">
            <a:avLst/>
          </a:prstGeom>
        </p:spPr>
        <p:txBody>
          <a:bodyPr vert="horz" lIns="92306" tIns="46153" rIns="92306" bIns="46153" rtlCol="0" anchor="b"/>
          <a:lstStyle>
            <a:lvl1pPr algn="r">
              <a:defRPr sz="1200"/>
            </a:lvl1pPr>
          </a:lstStyle>
          <a:p>
            <a:fld id="{4566ECFB-A197-4FFE-ABB9-5D5535789F30}" type="slidenum">
              <a:rPr lang="en-US" smtClean="0"/>
              <a:pPr/>
              <a:t>‹#›</a:t>
            </a:fld>
            <a:endParaRPr lang="en-US"/>
          </a:p>
        </p:txBody>
      </p:sp>
    </p:spTree>
    <p:extLst>
      <p:ext uri="{BB962C8B-B14F-4D97-AF65-F5344CB8AC3E}">
        <p14:creationId xmlns:p14="http://schemas.microsoft.com/office/powerpoint/2010/main" val="2896822582"/>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AA3AA7F-E829-43C8-9FBB-E1BAA11A8ADE}" type="datetimeFigureOut">
              <a:rPr lang="en-US" smtClean="0"/>
              <a:pPr/>
              <a:t>1/13/2016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387ACB-BE59-4522-B95C-EE775843235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AA3AA7F-E829-43C8-9FBB-E1BAA11A8ADE}" type="datetimeFigureOut">
              <a:rPr lang="en-US" smtClean="0"/>
              <a:pPr/>
              <a:t>1/13/2016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387ACB-BE59-4522-B95C-EE775843235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AA3AA7F-E829-43C8-9FBB-E1BAA11A8ADE}" type="datetimeFigureOut">
              <a:rPr lang="en-US" smtClean="0"/>
              <a:pPr/>
              <a:t>1/13/2016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387ACB-BE59-4522-B95C-EE775843235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AA3AA7F-E829-43C8-9FBB-E1BAA11A8ADE}" type="datetimeFigureOut">
              <a:rPr lang="en-US" smtClean="0"/>
              <a:pPr/>
              <a:t>1/13/2016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387ACB-BE59-4522-B95C-EE775843235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AA3AA7F-E829-43C8-9FBB-E1BAA11A8ADE}" type="datetimeFigureOut">
              <a:rPr lang="en-US" smtClean="0"/>
              <a:pPr/>
              <a:t>1/13/2016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387ACB-BE59-4522-B95C-EE775843235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AA3AA7F-E829-43C8-9FBB-E1BAA11A8ADE}" type="datetimeFigureOut">
              <a:rPr lang="en-US" smtClean="0"/>
              <a:pPr/>
              <a:t>1/13/2016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C387ACB-BE59-4522-B95C-EE775843235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AA3AA7F-E829-43C8-9FBB-E1BAA11A8ADE}" type="datetimeFigureOut">
              <a:rPr lang="en-US" smtClean="0"/>
              <a:pPr/>
              <a:t>1/13/2016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C387ACB-BE59-4522-B95C-EE775843235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AA3AA7F-E829-43C8-9FBB-E1BAA11A8ADE}" type="datetimeFigureOut">
              <a:rPr lang="en-US" smtClean="0"/>
              <a:pPr/>
              <a:t>1/13/2016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C387ACB-BE59-4522-B95C-EE775843235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AA3AA7F-E829-43C8-9FBB-E1BAA11A8ADE}" type="datetimeFigureOut">
              <a:rPr lang="en-US" smtClean="0"/>
              <a:pPr/>
              <a:t>1/13/2016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C387ACB-BE59-4522-B95C-EE775843235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AA3AA7F-E829-43C8-9FBB-E1BAA11A8ADE}" type="datetimeFigureOut">
              <a:rPr lang="en-US" smtClean="0"/>
              <a:pPr/>
              <a:t>1/13/2016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C387ACB-BE59-4522-B95C-EE775843235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AA3AA7F-E829-43C8-9FBB-E1BAA11A8ADE}" type="datetimeFigureOut">
              <a:rPr lang="en-US" smtClean="0"/>
              <a:pPr/>
              <a:t>1/13/2016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C387ACB-BE59-4522-B95C-EE775843235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AA3AA7F-E829-43C8-9FBB-E1BAA11A8ADE}" type="datetimeFigureOut">
              <a:rPr lang="en-US" smtClean="0"/>
              <a:pPr/>
              <a:t>1/13/2016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C387ACB-BE59-4522-B95C-EE775843235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jpe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Terrorism Simulation</a:t>
            </a:r>
            <a:endParaRPr lang="en-US" dirty="0"/>
          </a:p>
        </p:txBody>
      </p:sp>
      <p:sp>
        <p:nvSpPr>
          <p:cNvPr id="3" name="Subtitle 2"/>
          <p:cNvSpPr>
            <a:spLocks noGrp="1"/>
          </p:cNvSpPr>
          <p:nvPr>
            <p:ph type="subTitle" idx="1"/>
          </p:nvPr>
        </p:nvSpPr>
        <p:spPr/>
        <p:txBody>
          <a:bodyPr/>
          <a:lstStyle/>
          <a:p>
            <a:r>
              <a:rPr lang="en-US" dirty="0" smtClean="0"/>
              <a:t>Achieve your group goal to win</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3733800" y="0"/>
            <a:ext cx="1145838" cy="761999"/>
          </a:xfrm>
          <a:prstGeom prst="rect">
            <a:avLst/>
          </a:prstGeom>
          <a:noFill/>
          <a:ln w="9525">
            <a:noFill/>
            <a:miter lim="800000"/>
            <a:headEnd/>
            <a:tailEnd/>
          </a:ln>
        </p:spPr>
      </p:pic>
      <p:pic>
        <p:nvPicPr>
          <p:cNvPr id="2051" name="Picture 3"/>
          <p:cNvPicPr>
            <a:picLocks noChangeAspect="1" noChangeArrowheads="1"/>
          </p:cNvPicPr>
          <p:nvPr/>
        </p:nvPicPr>
        <p:blipFill>
          <a:blip r:embed="rId3" cstate="print"/>
          <a:srcRect/>
          <a:stretch>
            <a:fillRect/>
          </a:stretch>
        </p:blipFill>
        <p:spPr bwMode="auto">
          <a:xfrm>
            <a:off x="381000" y="1447800"/>
            <a:ext cx="838200" cy="762000"/>
          </a:xfrm>
          <a:prstGeom prst="rect">
            <a:avLst/>
          </a:prstGeom>
          <a:noFill/>
          <a:ln w="9525">
            <a:noFill/>
            <a:miter lim="800000"/>
            <a:headEnd/>
            <a:tailEnd/>
          </a:ln>
        </p:spPr>
      </p:pic>
      <p:pic>
        <p:nvPicPr>
          <p:cNvPr id="2052" name="Picture 4" descr="http://upload.wikimedia.org/wikipedia/rn/6/6d/Interahamwe_Flag.gif"/>
          <p:cNvPicPr>
            <a:picLocks noChangeAspect="1" noChangeArrowheads="1"/>
          </p:cNvPicPr>
          <p:nvPr/>
        </p:nvPicPr>
        <p:blipFill>
          <a:blip r:embed="rId4" cstate="print"/>
          <a:srcRect/>
          <a:stretch>
            <a:fillRect/>
          </a:stretch>
        </p:blipFill>
        <p:spPr bwMode="auto">
          <a:xfrm>
            <a:off x="1524000" y="1447800"/>
            <a:ext cx="838200" cy="761164"/>
          </a:xfrm>
          <a:prstGeom prst="rect">
            <a:avLst/>
          </a:prstGeom>
          <a:noFill/>
          <a:ln w="9525">
            <a:noFill/>
            <a:miter lim="800000"/>
            <a:headEnd/>
            <a:tailEnd/>
          </a:ln>
        </p:spPr>
      </p:pic>
      <p:pic>
        <p:nvPicPr>
          <p:cNvPr id="2053" name="Picture 5" descr="rainbow_flag"/>
          <p:cNvPicPr>
            <a:picLocks noChangeAspect="1" noChangeArrowheads="1"/>
          </p:cNvPicPr>
          <p:nvPr/>
        </p:nvPicPr>
        <p:blipFill>
          <a:blip r:embed="rId5" cstate="print"/>
          <a:srcRect/>
          <a:stretch>
            <a:fillRect/>
          </a:stretch>
        </p:blipFill>
        <p:spPr bwMode="auto">
          <a:xfrm>
            <a:off x="1524000" y="2362200"/>
            <a:ext cx="838200" cy="801424"/>
          </a:xfrm>
          <a:prstGeom prst="rect">
            <a:avLst/>
          </a:prstGeom>
          <a:noFill/>
          <a:ln w="9525">
            <a:noFill/>
            <a:miter lim="800000"/>
            <a:headEnd/>
            <a:tailEnd/>
          </a:ln>
        </p:spPr>
      </p:pic>
      <p:pic>
        <p:nvPicPr>
          <p:cNvPr id="2054" name="Picture 6"/>
          <p:cNvPicPr>
            <a:picLocks noChangeAspect="1" noChangeArrowheads="1"/>
          </p:cNvPicPr>
          <p:nvPr/>
        </p:nvPicPr>
        <p:blipFill>
          <a:blip r:embed="rId6" cstate="print"/>
          <a:srcRect/>
          <a:stretch>
            <a:fillRect/>
          </a:stretch>
        </p:blipFill>
        <p:spPr bwMode="auto">
          <a:xfrm>
            <a:off x="2590800" y="1447800"/>
            <a:ext cx="990600" cy="723405"/>
          </a:xfrm>
          <a:prstGeom prst="rect">
            <a:avLst/>
          </a:prstGeom>
          <a:noFill/>
          <a:ln w="9525">
            <a:noFill/>
            <a:miter lim="800000"/>
            <a:headEnd/>
            <a:tailEnd/>
          </a:ln>
        </p:spPr>
      </p:pic>
      <p:pic>
        <p:nvPicPr>
          <p:cNvPr id="2055" name="Picture 7"/>
          <p:cNvPicPr>
            <a:picLocks noChangeAspect="1" noChangeArrowheads="1"/>
          </p:cNvPicPr>
          <p:nvPr/>
        </p:nvPicPr>
        <p:blipFill>
          <a:blip r:embed="rId7" cstate="print"/>
          <a:srcRect/>
          <a:stretch>
            <a:fillRect/>
          </a:stretch>
        </p:blipFill>
        <p:spPr bwMode="auto">
          <a:xfrm>
            <a:off x="3962400" y="1447800"/>
            <a:ext cx="914400" cy="762000"/>
          </a:xfrm>
          <a:prstGeom prst="rect">
            <a:avLst/>
          </a:prstGeom>
          <a:noFill/>
          <a:ln w="9525">
            <a:noFill/>
            <a:miter lim="800000"/>
            <a:headEnd/>
            <a:tailEnd/>
          </a:ln>
        </p:spPr>
      </p:pic>
      <p:pic>
        <p:nvPicPr>
          <p:cNvPr id="2056" name="Picture 8"/>
          <p:cNvPicPr>
            <a:picLocks noChangeAspect="1" noChangeArrowheads="1"/>
          </p:cNvPicPr>
          <p:nvPr/>
        </p:nvPicPr>
        <p:blipFill>
          <a:blip r:embed="rId8" cstate="print"/>
          <a:srcRect/>
          <a:stretch>
            <a:fillRect/>
          </a:stretch>
        </p:blipFill>
        <p:spPr bwMode="auto">
          <a:xfrm>
            <a:off x="5181600" y="1447800"/>
            <a:ext cx="990600" cy="762000"/>
          </a:xfrm>
          <a:prstGeom prst="rect">
            <a:avLst/>
          </a:prstGeom>
          <a:noFill/>
          <a:ln w="9525">
            <a:noFill/>
            <a:miter lim="800000"/>
            <a:headEnd/>
            <a:tailEnd/>
          </a:ln>
        </p:spPr>
      </p:pic>
      <p:pic>
        <p:nvPicPr>
          <p:cNvPr id="2057" name="Picture 9"/>
          <p:cNvPicPr>
            <a:picLocks noChangeAspect="1" noChangeArrowheads="1"/>
          </p:cNvPicPr>
          <p:nvPr/>
        </p:nvPicPr>
        <p:blipFill>
          <a:blip r:embed="rId9" cstate="print"/>
          <a:srcRect/>
          <a:stretch>
            <a:fillRect/>
          </a:stretch>
        </p:blipFill>
        <p:spPr bwMode="auto">
          <a:xfrm>
            <a:off x="6553200" y="1447800"/>
            <a:ext cx="990600" cy="762000"/>
          </a:xfrm>
          <a:prstGeom prst="rect">
            <a:avLst/>
          </a:prstGeom>
          <a:noFill/>
          <a:ln w="9525">
            <a:noFill/>
            <a:miter lim="800000"/>
            <a:headEnd/>
            <a:tailEnd/>
          </a:ln>
        </p:spPr>
      </p:pic>
      <p:pic>
        <p:nvPicPr>
          <p:cNvPr id="2058" name="Picture 10"/>
          <p:cNvPicPr>
            <a:picLocks noChangeAspect="1" noChangeArrowheads="1"/>
          </p:cNvPicPr>
          <p:nvPr/>
        </p:nvPicPr>
        <p:blipFill>
          <a:blip r:embed="rId10" cstate="print"/>
          <a:srcRect/>
          <a:stretch>
            <a:fillRect/>
          </a:stretch>
        </p:blipFill>
        <p:spPr bwMode="auto">
          <a:xfrm>
            <a:off x="7772400" y="1447800"/>
            <a:ext cx="990600" cy="762000"/>
          </a:xfrm>
          <a:prstGeom prst="rect">
            <a:avLst/>
          </a:prstGeom>
          <a:noFill/>
          <a:ln w="9525">
            <a:noFill/>
            <a:miter lim="800000"/>
            <a:headEnd/>
            <a:tailEnd/>
          </a:ln>
        </p:spPr>
      </p:pic>
      <p:sp>
        <p:nvSpPr>
          <p:cNvPr id="13" name="TextBox 12"/>
          <p:cNvSpPr txBox="1"/>
          <p:nvPr/>
        </p:nvSpPr>
        <p:spPr>
          <a:xfrm>
            <a:off x="0" y="1143000"/>
            <a:ext cx="9144000" cy="369332"/>
          </a:xfrm>
          <a:prstGeom prst="rect">
            <a:avLst/>
          </a:prstGeom>
          <a:noFill/>
        </p:spPr>
        <p:txBody>
          <a:bodyPr wrap="square" rtlCol="0">
            <a:spAutoFit/>
          </a:bodyPr>
          <a:lstStyle/>
          <a:p>
            <a:r>
              <a:rPr lang="en-US" dirty="0"/>
              <a:t> </a:t>
            </a:r>
            <a:r>
              <a:rPr lang="en-US" dirty="0" smtClean="0"/>
              <a:t>      Bravo	             Charlie       Delta                   Echo                Foxtrot           Golf                Freedom</a:t>
            </a:r>
            <a:endParaRPr lang="en-US" dirty="0"/>
          </a:p>
        </p:txBody>
      </p:sp>
      <p:sp>
        <p:nvSpPr>
          <p:cNvPr id="14" name="TextBox 13"/>
          <p:cNvSpPr txBox="1"/>
          <p:nvPr/>
        </p:nvSpPr>
        <p:spPr>
          <a:xfrm>
            <a:off x="4876800" y="228600"/>
            <a:ext cx="1752600" cy="381000"/>
          </a:xfrm>
          <a:prstGeom prst="rect">
            <a:avLst/>
          </a:prstGeom>
          <a:noFill/>
        </p:spPr>
        <p:txBody>
          <a:bodyPr wrap="square" rtlCol="0">
            <a:spAutoFit/>
          </a:bodyPr>
          <a:lstStyle/>
          <a:p>
            <a:r>
              <a:rPr lang="en-US" dirty="0" smtClean="0"/>
              <a:t>1 President</a:t>
            </a:r>
            <a:endParaRPr lang="en-US" dirty="0"/>
          </a:p>
        </p:txBody>
      </p:sp>
      <p:sp>
        <p:nvSpPr>
          <p:cNvPr id="15" name="TextBox 14"/>
          <p:cNvSpPr txBox="1"/>
          <p:nvPr/>
        </p:nvSpPr>
        <p:spPr>
          <a:xfrm>
            <a:off x="228600" y="3352800"/>
            <a:ext cx="8763000" cy="369332"/>
          </a:xfrm>
          <a:prstGeom prst="rect">
            <a:avLst/>
          </a:prstGeom>
          <a:noFill/>
        </p:spPr>
        <p:txBody>
          <a:bodyPr wrap="square" rtlCol="0">
            <a:spAutoFit/>
          </a:bodyPr>
          <a:lstStyle/>
          <a:p>
            <a:r>
              <a:rPr lang="en-US" dirty="0" smtClean="0"/>
              <a:t>Veto P	        Veto P       			         		   	     Veto P </a:t>
            </a:r>
            <a:endParaRPr lang="en-US" dirty="0"/>
          </a:p>
        </p:txBody>
      </p:sp>
      <p:sp>
        <p:nvSpPr>
          <p:cNvPr id="3" name="Down Arrow Callout 2"/>
          <p:cNvSpPr/>
          <p:nvPr/>
        </p:nvSpPr>
        <p:spPr>
          <a:xfrm>
            <a:off x="4210686" y="2895600"/>
            <a:ext cx="2322681" cy="2873679"/>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mtClean="0"/>
              <a:t>2 Temporary Security Council members elected by class as well as length of time </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sp>
        <p:nvSpPr>
          <p:cNvPr id="3" name="Content Placeholder 2"/>
          <p:cNvSpPr>
            <a:spLocks noGrp="1"/>
          </p:cNvSpPr>
          <p:nvPr>
            <p:ph idx="1"/>
          </p:nvPr>
        </p:nvSpPr>
        <p:spPr/>
        <p:txBody>
          <a:bodyPr/>
          <a:lstStyle/>
          <a:p>
            <a:pPr marL="0" indent="0">
              <a:buNone/>
            </a:pPr>
            <a:r>
              <a:rPr lang="en-US" dirty="0" smtClean="0"/>
              <a:t>What did you learn from the simulation? </a:t>
            </a:r>
          </a:p>
          <a:p>
            <a:pPr marL="0" indent="0">
              <a:buNone/>
            </a:pPr>
            <a:endParaRPr lang="en-US" dirty="0"/>
          </a:p>
          <a:p>
            <a:pPr marL="0" indent="0">
              <a:buNone/>
            </a:pPr>
            <a:r>
              <a:rPr lang="en-US" dirty="0" smtClean="0"/>
              <a:t>Develop a series of questions that the teacher should ask based on what </a:t>
            </a:r>
            <a:r>
              <a:rPr lang="en-US" smtClean="0"/>
              <a:t>you learned. </a:t>
            </a:r>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a:buNone/>
            </a:pPr>
            <a:r>
              <a:rPr lang="en-US" dirty="0" smtClean="0"/>
              <a:t>1. Connect the simulation to any </a:t>
            </a:r>
            <a:r>
              <a:rPr lang="en-US" dirty="0" smtClean="0"/>
              <a:t>course issue we </a:t>
            </a:r>
            <a:r>
              <a:rPr lang="en-US" dirty="0" smtClean="0"/>
              <a:t>studied so far. Be specific about your connections. </a:t>
            </a:r>
          </a:p>
          <a:p>
            <a:pPr>
              <a:buNone/>
            </a:pP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a:normAutofit fontScale="77500" lnSpcReduction="20000"/>
          </a:bodyPr>
          <a:lstStyle/>
          <a:p>
            <a:pPr>
              <a:buNone/>
            </a:pPr>
            <a:r>
              <a:rPr lang="en-US" dirty="0" smtClean="0"/>
              <a:t>2. What is the lesson learned about global politics? </a:t>
            </a:r>
          </a:p>
          <a:p>
            <a:pPr>
              <a:buNone/>
            </a:pPr>
            <a:endParaRPr lang="en-US" dirty="0" smtClean="0"/>
          </a:p>
          <a:p>
            <a:pPr fontAlgn="base"/>
            <a:r>
              <a:rPr lang="en-US" dirty="0" smtClean="0"/>
              <a:t>"International terrorism" means activities with the following three characteristics:</a:t>
            </a:r>
          </a:p>
          <a:p>
            <a:pPr fontAlgn="base"/>
            <a:r>
              <a:rPr lang="en-US" dirty="0" smtClean="0"/>
              <a:t>Involve violent acts or acts dangerous to human life that violate federal or state law;</a:t>
            </a:r>
          </a:p>
          <a:p>
            <a:pPr fontAlgn="base"/>
            <a:r>
              <a:rPr lang="en-US" dirty="0" smtClean="0"/>
              <a:t>Appear to be intended (</a:t>
            </a:r>
            <a:r>
              <a:rPr lang="en-US" dirty="0" err="1" smtClean="0"/>
              <a:t>i</a:t>
            </a:r>
            <a:r>
              <a:rPr lang="en-US" dirty="0" smtClean="0"/>
              <a:t>) to intimidate or coerce a civilian population; (ii) to influence the policy of a government by intimidation or coercion; or (iii) to affect the conduct of a government by mass destruction, assassination, or kidnapping; and</a:t>
            </a:r>
          </a:p>
          <a:p>
            <a:pPr fontAlgn="base"/>
            <a:r>
              <a:rPr lang="en-US" dirty="0" smtClean="0"/>
              <a:t>Occur primarily outside the territorial jurisdiction of the U.S., or transcend national boundaries in terms of the means by which they are accomplished, the persons they appear intended to intimidate or coerce, or the locale in which their perpetrators operate or seek asylum.*</a:t>
            </a:r>
          </a:p>
          <a:p>
            <a:pPr>
              <a:buNone/>
            </a:pPr>
            <a:endParaRPr lang="en-US" dirty="0" smtClean="0"/>
          </a:p>
          <a:p>
            <a:pPr>
              <a:buNone/>
            </a:pP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None/>
            </a:pPr>
            <a:r>
              <a:rPr lang="en-US" dirty="0" smtClean="0"/>
              <a:t>3. What is the lesson learned about the United Nations? </a:t>
            </a:r>
          </a:p>
          <a:p>
            <a:pPr>
              <a:buNone/>
            </a:pP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r>
              <a:rPr lang="en-US" dirty="0" smtClean="0"/>
              <a:t>4. What role did group interests play in this game? </a:t>
            </a:r>
          </a:p>
          <a:p>
            <a:pPr>
              <a:buNone/>
            </a:pP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Roles 3 students per group</a:t>
            </a:r>
            <a:endParaRPr lang="en-US" dirty="0"/>
          </a:p>
        </p:txBody>
      </p:sp>
      <p:sp>
        <p:nvSpPr>
          <p:cNvPr id="3" name="Content Placeholder 2"/>
          <p:cNvSpPr>
            <a:spLocks noGrp="1"/>
          </p:cNvSpPr>
          <p:nvPr>
            <p:ph idx="1"/>
          </p:nvPr>
        </p:nvSpPr>
        <p:spPr/>
        <p:txBody>
          <a:bodyPr/>
          <a:lstStyle/>
          <a:p>
            <a:pPr>
              <a:buNone/>
            </a:pPr>
            <a:r>
              <a:rPr lang="en-US" dirty="0" smtClean="0"/>
              <a:t>A</a:t>
            </a:r>
            <a:r>
              <a:rPr lang="en-US" dirty="0"/>
              <a:t>)</a:t>
            </a:r>
            <a:r>
              <a:rPr lang="en-US" b="1" dirty="0"/>
              <a:t> </a:t>
            </a:r>
            <a:r>
              <a:rPr lang="en-US" dirty="0"/>
              <a:t>President: S/he is responsible for a state of the union speech at the end of every round. </a:t>
            </a:r>
          </a:p>
          <a:p>
            <a:pPr>
              <a:buNone/>
            </a:pPr>
            <a:r>
              <a:rPr lang="en-US" dirty="0" smtClean="0"/>
              <a:t>B</a:t>
            </a:r>
            <a:r>
              <a:rPr lang="en-US" dirty="0"/>
              <a:t>) Diplomat: S/he is responsible for leaving the group to negotiate with other groups. </a:t>
            </a:r>
          </a:p>
          <a:p>
            <a:pPr>
              <a:buNone/>
            </a:pPr>
            <a:r>
              <a:rPr lang="en-US" dirty="0"/>
              <a:t>C) Secretary of State: S/he is responsible for internal issues and submitting military sales as well as payment into health and food.</a:t>
            </a:r>
          </a:p>
          <a:p>
            <a:pPr>
              <a:buNone/>
            </a:pP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During Rounds</a:t>
            </a:r>
            <a:endParaRPr lang="en-US" dirty="0"/>
          </a:p>
        </p:txBody>
      </p:sp>
      <p:sp>
        <p:nvSpPr>
          <p:cNvPr id="3" name="Content Placeholder 2"/>
          <p:cNvSpPr>
            <a:spLocks noGrp="1"/>
          </p:cNvSpPr>
          <p:nvPr>
            <p:ph idx="1"/>
          </p:nvPr>
        </p:nvSpPr>
        <p:spPr/>
        <p:txBody>
          <a:bodyPr>
            <a:normAutofit fontScale="77500" lnSpcReduction="20000"/>
          </a:bodyPr>
          <a:lstStyle/>
          <a:p>
            <a:pPr>
              <a:buNone/>
            </a:pPr>
            <a:r>
              <a:rPr lang="en-US" dirty="0"/>
              <a:t>A) Must allocate money for health and food. This is mandatory for every group. The </a:t>
            </a:r>
            <a:r>
              <a:rPr lang="en-US" dirty="0">
                <a:solidFill>
                  <a:srgbClr val="FF0000"/>
                </a:solidFill>
              </a:rPr>
              <a:t>Secretary of the State </a:t>
            </a:r>
            <a:r>
              <a:rPr lang="en-US" dirty="0"/>
              <a:t>is responsible for this task. Such funds must be turned in to the accountants. Failure to do so will result in internal revolution and the sitting out of a round. </a:t>
            </a:r>
          </a:p>
          <a:p>
            <a:pPr>
              <a:buNone/>
            </a:pPr>
            <a:r>
              <a:rPr lang="en-US" dirty="0" smtClean="0"/>
              <a:t>B</a:t>
            </a:r>
            <a:r>
              <a:rPr lang="en-US" dirty="0"/>
              <a:t>) How do groups make money? Signing treaties with other groups provides income. This is the job of the </a:t>
            </a:r>
            <a:r>
              <a:rPr lang="en-US" dirty="0">
                <a:solidFill>
                  <a:srgbClr val="FF0000"/>
                </a:solidFill>
              </a:rPr>
              <a:t>diplomat</a:t>
            </a:r>
            <a:r>
              <a:rPr lang="en-US" dirty="0"/>
              <a:t>. S/he will negotiate with groups and turn in such documents to the </a:t>
            </a:r>
            <a:r>
              <a:rPr lang="en-US" dirty="0">
                <a:solidFill>
                  <a:srgbClr val="FF0000"/>
                </a:solidFill>
              </a:rPr>
              <a:t>secretary of state</a:t>
            </a:r>
            <a:r>
              <a:rPr lang="en-US" dirty="0"/>
              <a:t>. Money will be paid when the next round begins. The </a:t>
            </a:r>
            <a:r>
              <a:rPr lang="en-US" dirty="0">
                <a:solidFill>
                  <a:srgbClr val="FF0000"/>
                </a:solidFill>
              </a:rPr>
              <a:t>president</a:t>
            </a:r>
            <a:r>
              <a:rPr lang="en-US" dirty="0"/>
              <a:t> stays behind to negotiate with other groups. </a:t>
            </a:r>
          </a:p>
          <a:p>
            <a:pPr>
              <a:buNone/>
            </a:pPr>
            <a:r>
              <a:rPr lang="en-US" dirty="0" smtClean="0"/>
              <a:t>C</a:t>
            </a:r>
            <a:r>
              <a:rPr lang="en-US" dirty="0"/>
              <a:t>) Create a state of the union speech at the end of the round</a:t>
            </a:r>
          </a:p>
          <a:p>
            <a:pPr>
              <a:buNone/>
            </a:pPr>
            <a:r>
              <a:rPr lang="en-US" dirty="0" smtClean="0"/>
              <a:t>D</a:t>
            </a:r>
            <a:r>
              <a:rPr lang="en-US" dirty="0"/>
              <a:t>) Try to achieve your nation’s goal to get an A</a:t>
            </a:r>
          </a:p>
          <a:p>
            <a:pPr>
              <a:buNone/>
            </a:pP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20000"/>
          </a:bodyPr>
          <a:lstStyle/>
          <a:p>
            <a:r>
              <a:rPr lang="en-US" dirty="0" smtClean="0"/>
              <a:t>The following two nations __________________ and _______________ agree to establish and maintain a _______________ treaty for one round. This treaty must be renewed after this round. Both nations need to submit a treaty.</a:t>
            </a:r>
          </a:p>
          <a:p>
            <a:r>
              <a:rPr lang="en-US" dirty="0" smtClean="0"/>
              <a:t>Round _________</a:t>
            </a:r>
          </a:p>
          <a:p>
            <a:r>
              <a:rPr lang="en-US" dirty="0" smtClean="0"/>
              <a:t> </a:t>
            </a:r>
          </a:p>
          <a:p>
            <a:r>
              <a:rPr lang="en-US" dirty="0" smtClean="0"/>
              <a:t>X _______________</a:t>
            </a:r>
          </a:p>
          <a:p>
            <a:r>
              <a:rPr lang="en-US" dirty="0" smtClean="0"/>
              <a:t> </a:t>
            </a:r>
          </a:p>
          <a:p>
            <a:r>
              <a:rPr lang="en-US" dirty="0" smtClean="0"/>
              <a:t>X_______________</a:t>
            </a:r>
          </a:p>
          <a:p>
            <a:r>
              <a:rPr lang="en-US" dirty="0" smtClean="0"/>
              <a:t> </a:t>
            </a:r>
          </a:p>
          <a:p>
            <a:pPr>
              <a:buNone/>
            </a:pP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Treaties and Money</a:t>
            </a:r>
            <a:endParaRPr lang="en-US" dirty="0"/>
          </a:p>
        </p:txBody>
      </p:sp>
      <p:sp>
        <p:nvSpPr>
          <p:cNvPr id="3" name="Content Placeholder 2"/>
          <p:cNvSpPr>
            <a:spLocks noGrp="1"/>
          </p:cNvSpPr>
          <p:nvPr>
            <p:ph idx="1"/>
          </p:nvPr>
        </p:nvSpPr>
        <p:spPr/>
        <p:txBody>
          <a:bodyPr/>
          <a:lstStyle/>
          <a:p>
            <a:pPr lvl="0"/>
            <a:r>
              <a:rPr lang="en-US" dirty="0"/>
              <a:t>Each group needs to sign treaties in order to buy health, food and/or military weapons. Health and food must be purchased every round for 1.00 each. Your group must secure a health and food card every round. </a:t>
            </a:r>
            <a:endParaRPr lang="en-US" dirty="0" smtClean="0"/>
          </a:p>
          <a:p>
            <a:pPr lvl="0">
              <a:buNone/>
            </a:pPr>
            <a:endParaRPr lang="en-US" dirty="0"/>
          </a:p>
          <a:p>
            <a:pPr lvl="0"/>
            <a:r>
              <a:rPr lang="en-US" dirty="0"/>
              <a:t>Oil: Oil must be purchased from Bravo for 2.00. However, oil can be traded in for 3.00. </a:t>
            </a:r>
          </a:p>
          <a:p>
            <a:pPr>
              <a:buNone/>
            </a:pP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Health Military and Food Cards</a:t>
            </a:r>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838200" y="1447800"/>
            <a:ext cx="2527300" cy="2324100"/>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5943600" y="1752600"/>
            <a:ext cx="2197100" cy="2209800"/>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a:stretch>
            <a:fillRect/>
          </a:stretch>
        </p:blipFill>
        <p:spPr bwMode="auto">
          <a:xfrm>
            <a:off x="381000" y="4572000"/>
            <a:ext cx="2401888" cy="1717675"/>
          </a:xfrm>
          <a:prstGeom prst="rect">
            <a:avLst/>
          </a:prstGeom>
          <a:noFill/>
          <a:ln w="9525">
            <a:noFill/>
            <a:miter lim="800000"/>
            <a:headEnd/>
            <a:tailEnd/>
          </a:ln>
        </p:spPr>
      </p:pic>
      <p:sp>
        <p:nvSpPr>
          <p:cNvPr id="7" name="Rectangle 6"/>
          <p:cNvSpPr/>
          <p:nvPr/>
        </p:nvSpPr>
        <p:spPr>
          <a:xfrm>
            <a:off x="2895600" y="4549676"/>
            <a:ext cx="6248400" cy="2308324"/>
          </a:xfrm>
          <a:prstGeom prst="rect">
            <a:avLst/>
          </a:prstGeom>
        </p:spPr>
        <p:txBody>
          <a:bodyPr wrap="square">
            <a:spAutoFit/>
          </a:bodyPr>
          <a:lstStyle/>
          <a:p>
            <a:r>
              <a:rPr lang="en-US" dirty="0"/>
              <a:t>Military cards are distributed to groups paying 5.00/card. Oil must also be used every round by the attacking nation. Once a group obtains three cards a military can be used on any nation. Defeating a nation requires three military cards above the group being attacked. For example, pretend Group B attacks Group C. Both groups display their military cards. The attacking group must have three or more military cards to win. Once a nation is defeated, the victorious power can</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487362"/>
          </a:xfrm>
        </p:spPr>
        <p:txBody>
          <a:bodyPr>
            <a:normAutofit fontScale="90000"/>
          </a:bodyPr>
          <a:lstStyle/>
          <a:p>
            <a:r>
              <a:rPr lang="en-US" dirty="0" smtClean="0"/>
              <a:t>Attacking</a:t>
            </a:r>
            <a:endParaRPr lang="en-US" dirty="0"/>
          </a:p>
        </p:txBody>
      </p:sp>
      <p:sp>
        <p:nvSpPr>
          <p:cNvPr id="3" name="Content Placeholder 2"/>
          <p:cNvSpPr>
            <a:spLocks noGrp="1"/>
          </p:cNvSpPr>
          <p:nvPr>
            <p:ph idx="1"/>
          </p:nvPr>
        </p:nvSpPr>
        <p:spPr>
          <a:xfrm>
            <a:off x="457200" y="609600"/>
            <a:ext cx="8229600" cy="5516563"/>
          </a:xfrm>
        </p:spPr>
        <p:txBody>
          <a:bodyPr>
            <a:normAutofit fontScale="85000" lnSpcReduction="20000"/>
          </a:bodyPr>
          <a:lstStyle/>
          <a:p>
            <a:pPr>
              <a:buNone/>
            </a:pPr>
            <a:r>
              <a:rPr lang="en-US" dirty="0" smtClean="0"/>
              <a:t>	If the nation your group is attacking has less cards than your group then the invasion is a success. At this point, your group will be faced with occupying the new state (cost involved), allow independence (what is the point of the invasion?) or commit genocide. Pick wisely as the UN is always watching. </a:t>
            </a:r>
            <a:r>
              <a:rPr lang="en-US" b="1" dirty="0" smtClean="0">
                <a:solidFill>
                  <a:srgbClr val="FF0000"/>
                </a:solidFill>
              </a:rPr>
              <a:t>5 oil cards are needed per attack.</a:t>
            </a:r>
          </a:p>
          <a:p>
            <a:pPr>
              <a:buNone/>
            </a:pPr>
            <a:r>
              <a:rPr lang="en-US" b="1" dirty="0" smtClean="0">
                <a:solidFill>
                  <a:srgbClr val="00B050"/>
                </a:solidFill>
              </a:rPr>
              <a:t>Options After Attack</a:t>
            </a:r>
          </a:p>
          <a:p>
            <a:r>
              <a:rPr lang="en-US" dirty="0" smtClean="0"/>
              <a:t>*Install a fake government (all resources go to winning state but each round requires one  	military card for occupation of a defeated state)</a:t>
            </a:r>
          </a:p>
          <a:p>
            <a:r>
              <a:rPr lang="en-US" dirty="0" smtClean="0"/>
              <a:t>*Allow the defeated nation to remain in power (winning state gains nothing)</a:t>
            </a:r>
          </a:p>
          <a:p>
            <a:r>
              <a:rPr lang="en-US" dirty="0" smtClean="0"/>
              <a:t>*Commit genocide (obtains all resources cost nothing)</a:t>
            </a:r>
          </a:p>
          <a:p>
            <a:pPr>
              <a:buNone/>
            </a:pPr>
            <a:r>
              <a:rPr lang="en-US" dirty="0" smtClean="0">
                <a:solidFill>
                  <a:srgbClr val="FF0000"/>
                </a:solidFill>
              </a:rPr>
              <a:t> </a:t>
            </a:r>
          </a:p>
          <a:p>
            <a:pPr>
              <a:buNone/>
            </a:pPr>
            <a:endParaRPr lang="en-US" dirty="0">
              <a:solidFill>
                <a:srgbClr val="FF000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381000"/>
          </a:xfrm>
        </p:spPr>
        <p:txBody>
          <a:bodyPr>
            <a:normAutofit fontScale="90000"/>
          </a:bodyPr>
          <a:lstStyle/>
          <a:p>
            <a:r>
              <a:rPr lang="en-US" dirty="0" smtClean="0"/>
              <a:t>Addendum</a:t>
            </a:r>
            <a:endParaRPr lang="en-US" dirty="0"/>
          </a:p>
        </p:txBody>
      </p:sp>
      <p:sp>
        <p:nvSpPr>
          <p:cNvPr id="3" name="Content Placeholder 2"/>
          <p:cNvSpPr>
            <a:spLocks noGrp="1"/>
          </p:cNvSpPr>
          <p:nvPr>
            <p:ph idx="1"/>
          </p:nvPr>
        </p:nvSpPr>
        <p:spPr/>
        <p:txBody>
          <a:bodyPr>
            <a:normAutofit fontScale="85000" lnSpcReduction="20000"/>
          </a:bodyPr>
          <a:lstStyle/>
          <a:p>
            <a:r>
              <a:rPr lang="en-US" b="1" dirty="0" smtClean="0"/>
              <a:t>8. Additional</a:t>
            </a:r>
            <a:endParaRPr lang="en-US" dirty="0" smtClean="0"/>
          </a:p>
          <a:p>
            <a:r>
              <a:rPr lang="en-US" dirty="0" smtClean="0"/>
              <a:t>A) Nukes can be purchased after two nations have been attacked. Nukes will cost </a:t>
            </a:r>
            <a:r>
              <a:rPr lang="en-US" dirty="0" smtClean="0">
                <a:solidFill>
                  <a:srgbClr val="FF0000"/>
                </a:solidFill>
              </a:rPr>
              <a:t>75.00 for 10. </a:t>
            </a:r>
            <a:r>
              <a:rPr lang="en-US" dirty="0" smtClean="0"/>
              <a:t>The use of 3 nukes by any nation or combination of nations during any portion of the game will result in a class failure. </a:t>
            </a:r>
            <a:r>
              <a:rPr lang="en-US" dirty="0" smtClean="0">
                <a:solidFill>
                  <a:srgbClr val="00B050"/>
                </a:solidFill>
              </a:rPr>
              <a:t>20 military cards can be traded in for ten nukes.</a:t>
            </a:r>
          </a:p>
          <a:p>
            <a:r>
              <a:rPr lang="en-US" dirty="0" smtClean="0"/>
              <a:t>B) Terrorism: Angry players can resort to terrorism. The first player to resort to terrorism will qualify for one assassination card every two rounds. The card can be used to assassinate the president of any nation. Once terrorism is declared, the UN must define terrorism by committee. </a:t>
            </a:r>
          </a:p>
          <a:p>
            <a:pPr>
              <a:buNone/>
            </a:pP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Assassination and Hostage Rule</a:t>
            </a:r>
            <a:endParaRPr lang="en-US" dirty="0"/>
          </a:p>
        </p:txBody>
      </p:sp>
      <p:sp>
        <p:nvSpPr>
          <p:cNvPr id="3" name="Content Placeholder 2"/>
          <p:cNvSpPr>
            <a:spLocks noGrp="1"/>
          </p:cNvSpPr>
          <p:nvPr>
            <p:ph idx="1"/>
          </p:nvPr>
        </p:nvSpPr>
        <p:spPr/>
        <p:txBody>
          <a:bodyPr>
            <a:normAutofit fontScale="92500" lnSpcReduction="10000"/>
          </a:bodyPr>
          <a:lstStyle/>
          <a:p>
            <a:pPr marL="0" indent="0">
              <a:buNone/>
            </a:pPr>
            <a:r>
              <a:rPr lang="en-US" dirty="0" smtClean="0"/>
              <a:t>Assassination requires card at a cost of 9.00 and requires two oil cards and two military cards. See Mr. Q</a:t>
            </a:r>
          </a:p>
          <a:p>
            <a:pPr marL="0" indent="0">
              <a:buNone/>
            </a:pPr>
            <a:endParaRPr lang="en-US" dirty="0"/>
          </a:p>
          <a:p>
            <a:pPr marL="0" indent="0">
              <a:buNone/>
            </a:pPr>
            <a:r>
              <a:rPr lang="en-US" dirty="0" smtClean="0"/>
              <a:t>Hostage requires a cost of 10.00, three military per round hostage is kept and two oil cards. See Mr. Q</a:t>
            </a:r>
          </a:p>
          <a:p>
            <a:pPr marL="0" indent="0">
              <a:buNone/>
            </a:pPr>
            <a:endParaRPr lang="en-US" dirty="0"/>
          </a:p>
          <a:p>
            <a:pPr marL="0" indent="0">
              <a:buNone/>
            </a:pPr>
            <a:r>
              <a:rPr lang="en-US" b="1" dirty="0"/>
              <a:t>Natural Disaster</a:t>
            </a:r>
            <a:r>
              <a:rPr lang="en-US" dirty="0"/>
              <a:t>-Any nation could experience a natural disaster of some kind. </a:t>
            </a:r>
          </a:p>
          <a:p>
            <a:pPr marL="0" indent="0">
              <a:buNone/>
            </a:pPr>
            <a:endParaRPr lang="en-US" dirty="0"/>
          </a:p>
        </p:txBody>
      </p:sp>
    </p:spTree>
    <p:extLst>
      <p:ext uri="{BB962C8B-B14F-4D97-AF65-F5344CB8AC3E}">
        <p14:creationId xmlns:p14="http://schemas.microsoft.com/office/powerpoint/2010/main" val="111724243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348</TotalTime>
  <Words>819</Words>
  <Application>Microsoft Office PowerPoint</Application>
  <PresentationFormat>On-screen Show (4:3)</PresentationFormat>
  <Paragraphs>58</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Terrorism Simulation</vt:lpstr>
      <vt:lpstr>Roles 3 students per group</vt:lpstr>
      <vt:lpstr>During Rounds</vt:lpstr>
      <vt:lpstr>PowerPoint Presentation</vt:lpstr>
      <vt:lpstr>Treaties and Money</vt:lpstr>
      <vt:lpstr>Health Military and Food Cards</vt:lpstr>
      <vt:lpstr>Attacking</vt:lpstr>
      <vt:lpstr>Addendum</vt:lpstr>
      <vt:lpstr>Assassination and Hostage Rule</vt:lpstr>
      <vt:lpstr>PowerPoint Presentation</vt:lpstr>
      <vt:lpstr>Questions</vt:lpstr>
      <vt:lpstr>PowerPoint Presentation</vt:lpstr>
      <vt:lpstr>PowerPoint Presentation</vt:lpstr>
      <vt:lpstr>PowerPoint Presentation</vt:lpstr>
      <vt:lpstr>PowerPoint Presentation</vt:lpstr>
    </vt:vector>
  </TitlesOfParts>
  <Company>South Brunswick Board of Education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Genocide SImulation</dc:title>
  <dc:creator>setup</dc:creator>
  <cp:lastModifiedBy>Ramon Quinones</cp:lastModifiedBy>
  <cp:revision>33</cp:revision>
  <dcterms:created xsi:type="dcterms:W3CDTF">2014-04-23T15:06:37Z</dcterms:created>
  <dcterms:modified xsi:type="dcterms:W3CDTF">2016-01-13T19:01:02Z</dcterms:modified>
</cp:coreProperties>
</file>